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5" r:id="rId20"/>
    <p:sldId id="280" r:id="rId21"/>
    <p:sldId id="282" r:id="rId22"/>
    <p:sldId id="284" r:id="rId23"/>
    <p:sldId id="273"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52" autoAdjust="0"/>
  </p:normalViewPr>
  <p:slideViewPr>
    <p:cSldViewPr snapToObjects="1">
      <p:cViewPr varScale="1">
        <p:scale>
          <a:sx n="118" d="100"/>
          <a:sy n="118" d="100"/>
        </p:scale>
        <p:origin x="-190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06/03/18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06/03/18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Energy density of electrons: 5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a:t>
            </a:r>
            <a:br>
              <a:rPr lang="en-GB" sz="1200" b="1" spc="-1" dirty="0" smtClean="0">
                <a:solidFill>
                  <a:schemeClr val="accent2"/>
                </a:solidFill>
                <a:uFill>
                  <a:solidFill>
                    <a:srgbClr val="FFFFFF"/>
                  </a:solidFill>
                </a:uFill>
                <a:ea typeface="ＭＳ Ｐゴシック"/>
                <a:sym typeface="Wingdings"/>
              </a:rPr>
            </a:br>
            <a:r>
              <a:rPr lang="en-GB" sz="1200" b="1" spc="-1" dirty="0" smtClean="0">
                <a:solidFill>
                  <a:schemeClr val="accent2"/>
                </a:solidFill>
                <a:uFill>
                  <a:solidFill>
                    <a:srgbClr val="FFFFFF"/>
                  </a:solidFill>
                </a:uFill>
                <a:ea typeface="ＭＳ Ｐゴシック"/>
                <a:sym typeface="Wingdings"/>
              </a:rPr>
              <a:t>energy density of protons: 84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Total energy in electrons ~10^51 erg</a:t>
            </a:r>
            <a:endParaRPr lang="en-GB" sz="12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12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100" b="0" strike="noStrike" spc="-1" dirty="0" smtClean="0">
              <a:solidFill>
                <a:srgbClr val="000000"/>
              </a:solidFill>
              <a:uFill>
                <a:solidFill>
                  <a:srgbClr val="FFFFFF"/>
                </a:solidFill>
              </a:uFill>
              <a:latin typeface="Arial"/>
            </a:endParaRPr>
          </a:p>
          <a:p>
            <a:pPr>
              <a:lnSpc>
                <a:spcPct val="100000"/>
              </a:lnSpc>
            </a:pPr>
            <a:endParaRPr lang="en-GB" sz="1100" b="0" strike="noStrike"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4CB5C88A-3AB3-7F45-90B4-7B14D29B5EA3}" type="slidenum">
              <a:rPr lang="en-US" smtClean="0"/>
              <a:t>22</a:t>
            </a:fld>
            <a:endParaRPr lang="en-US"/>
          </a:p>
        </p:txBody>
      </p:sp>
    </p:spTree>
    <p:extLst>
      <p:ext uri="{BB962C8B-B14F-4D97-AF65-F5344CB8AC3E}">
        <p14:creationId xmlns:p14="http://schemas.microsoft.com/office/powerpoint/2010/main" val="109469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 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4" name="Picture 3"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44" y="3735034"/>
            <a:ext cx="3870380" cy="2902785"/>
          </a:xfrm>
          <a:prstGeom prst="rect">
            <a:avLst/>
          </a:prstGeom>
        </p:spPr>
      </p:pic>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28" y="908720"/>
            <a:ext cx="3888432" cy="2916324"/>
          </a:xfrm>
          <a:prstGeom prst="rect">
            <a:avLst/>
          </a:prstGeom>
        </p:spPr>
      </p:pic>
      <p:pic>
        <p:nvPicPr>
          <p:cNvPr id="9" name="Picture 8"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35034"/>
            <a:ext cx="3870380" cy="2902785"/>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 </a:t>
            </a:r>
            <a:r>
              <a:rPr lang="en-GB" spc="-1" dirty="0" smtClean="0">
                <a:solidFill>
                  <a:srgbClr val="FF0000"/>
                </a:solidFill>
                <a:uFill>
                  <a:solidFill>
                    <a:srgbClr val="FFFFFF"/>
                  </a:solidFill>
                </a:uFill>
                <a:ea typeface="ＭＳ Ｐゴシック"/>
              </a:rPr>
              <a:t> (0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 10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GB" sz="1800" spc="-1" baseline="-25000" dirty="0">
                <a:solidFill>
                  <a:srgbClr val="FF0000"/>
                </a:solidFill>
                <a:uFill>
                  <a:solidFill>
                    <a:srgbClr val="FFFFFF"/>
                  </a:solidFill>
                </a:uFill>
                <a:ea typeface="ＭＳ Ｐゴシック"/>
              </a:rPr>
              <a:t> </a:t>
            </a:r>
            <a:r>
              <a:rPr lang="en-GB" sz="1800" spc="-1" dirty="0" smtClean="0">
                <a:solidFill>
                  <a:srgbClr val="FF0000"/>
                </a:solidFill>
                <a:uFill>
                  <a:solidFill>
                    <a:srgbClr val="FFFFFF"/>
                  </a:solidFill>
                </a:uFill>
                <a:ea typeface="ＭＳ Ｐゴシック"/>
              </a:rPr>
              <a:t> (-10</a:t>
            </a:r>
            <a:r>
              <a:rPr lang="en-GB" sz="1800" spc="-1" baseline="30000" dirty="0" smtClean="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 0</a:t>
            </a:r>
            <a:r>
              <a:rPr lang="en-GB" sz="1800" spc="-1" baseline="30000" dirty="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4" name="Picture 3" descr="SED_boxes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53" y="3977680"/>
            <a:ext cx="3611893" cy="2708920"/>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 + PS refitting near the GC)</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1 </a:t>
            </a:r>
            <a:r>
              <a:rPr lang="en-US" dirty="0" err="1" smtClean="0"/>
              <a:t>TeV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8" y="4201606"/>
            <a:ext cx="4179211" cy="2656394"/>
          </a:xfrm>
          <a:prstGeom prst="rect">
            <a:avLst/>
          </a:prstGeom>
        </p:spPr>
      </p:pic>
      <p:pic>
        <p:nvPicPr>
          <p:cNvPr id="8" name="Picture 7" descr="SED_GALPROP_source_0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4309656"/>
            <a:ext cx="3359825" cy="2519869"/>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Profiles_l=1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02"/>
            <a:ext cx="4422926" cy="3317194"/>
          </a:xfrm>
          <a:prstGeom prst="rect">
            <a:avLst/>
          </a:prstGeom>
        </p:spPr>
      </p:pic>
      <p:pic>
        <p:nvPicPr>
          <p:cNvPr id="7" name="Picture 6" descr="Profiles_l=0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523" y="975902"/>
            <a:ext cx="4422925" cy="3317194"/>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13" y="998704"/>
            <a:ext cx="4620395" cy="3465296"/>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8" y="998704"/>
            <a:ext cx="4620395" cy="3465296"/>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a:lnSpc>
                <a:spcPct val="100000"/>
              </a:lnSpc>
            </a:pPr>
            <a:r>
              <a:rPr lang="en-GB" sz="2000" b="1" spc="-1" dirty="0" smtClean="0">
                <a:solidFill>
                  <a:srgbClr val="000000"/>
                </a:solidFill>
                <a:uFill>
                  <a:solidFill>
                    <a:srgbClr val="FFFFFF"/>
                  </a:solidFill>
                </a:uFill>
                <a:latin typeface="Arial"/>
                <a:sym typeface="Wingdings"/>
              </a:rPr>
              <a:t> Agreement of GALPROP with other models is much better just outside of the Galactic plane, where there are not so many </a:t>
            </a:r>
            <a:r>
              <a:rPr lang="en-GB" sz="2000" b="1" spc="-1" dirty="0" err="1" smtClean="0">
                <a:solidFill>
                  <a:srgbClr val="000000"/>
                </a:solidFill>
                <a:uFill>
                  <a:solidFill>
                    <a:srgbClr val="FFFFFF"/>
                  </a:solidFill>
                </a:uFill>
                <a:latin typeface="Arial"/>
                <a:sym typeface="Wingdings"/>
              </a:rPr>
              <a:t>oversubtractions</a:t>
            </a:r>
            <a:r>
              <a:rPr lang="en-GB" sz="2000" b="1" spc="-1" dirty="0" smtClean="0">
                <a:solidFill>
                  <a:srgbClr val="000000"/>
                </a:solidFill>
                <a:uFill>
                  <a:solidFill>
                    <a:srgbClr val="FFFFFF"/>
                  </a:solidFill>
                </a:uFill>
                <a:latin typeface="Arial"/>
                <a:sym typeface="Wingdings"/>
              </a:rPr>
              <a:t> in the GALPROP model</a:t>
            </a:r>
            <a:endParaRPr lang="en-GB" sz="2000" b="1" strike="noStrike" spc="-1" dirty="0">
              <a:solidFill>
                <a:srgbClr val="000000"/>
              </a:solidFill>
              <a:uFill>
                <a:solidFill>
                  <a:srgbClr val="FFFFFF"/>
                </a:solidFill>
              </a:uFill>
              <a:latin typeface="Arial"/>
            </a:endParaRPr>
          </a:p>
          <a:p>
            <a:pPr>
              <a:lnSpc>
                <a:spcPct val="100000"/>
              </a:lnSpc>
            </a:pPr>
            <a:endParaRPr lang="en-GB" sz="2000" b="1"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SED_all_models_source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9" y="908720"/>
            <a:ext cx="4608512" cy="3456384"/>
          </a:xfrm>
          <a:prstGeom prst="rect">
            <a:avLst/>
          </a:prstGeom>
        </p:spPr>
      </p:pic>
      <p:pic>
        <p:nvPicPr>
          <p:cNvPr id="9" name="Picture 8" descr="SED_all_models_source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89" y="908720"/>
            <a:ext cx="4608512" cy="3456384"/>
          </a:xfrm>
          <a:prstGeom prst="rect">
            <a:avLst/>
          </a:prstGeom>
        </p:spPr>
      </p:pic>
      <p:cxnSp>
        <p:nvCxnSpPr>
          <p:cNvPr id="11" name="Straight Arrow Connector 10"/>
          <p:cNvCxnSpPr/>
          <p:nvPr/>
        </p:nvCxnSpPr>
        <p:spPr>
          <a:xfrm flipV="1">
            <a:off x="6948264" y="3645024"/>
            <a:ext cx="288032" cy="144133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515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 </a:t>
            </a:r>
            <a:r>
              <a:rPr lang="en-GB" sz="2000" b="1" spc="-1" dirty="0">
                <a:solidFill>
                  <a:srgbClr val="000000"/>
                </a:solidFill>
                <a:uFill>
                  <a:solidFill>
                    <a:srgbClr val="FFFFFF"/>
                  </a:solidFill>
                </a:uFill>
                <a:latin typeface="Arial"/>
                <a:ea typeface="ＭＳ Ｐゴシック"/>
              </a:rPr>
              <a:t/>
            </a:r>
            <a:br>
              <a:rPr lang="en-GB" sz="2000" b="1" spc="-1" dirty="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the inclination at energy </a:t>
            </a:r>
            <a:r>
              <a:rPr lang="en-GB" sz="2000" b="1" spc="-1" dirty="0" smtClean="0">
                <a:solidFill>
                  <a:srgbClr val="2D2DB9"/>
                </a:solidFill>
                <a:uFill>
                  <a:solidFill>
                    <a:srgbClr val="FFFFFF"/>
                  </a:solidFill>
                </a:uFill>
                <a:latin typeface="Arial"/>
                <a:ea typeface="ＭＳ Ｐゴシック"/>
              </a:rPr>
              <a:t>E</a:t>
            </a:r>
            <a:r>
              <a:rPr lang="en-GB" sz="2000" b="1" spc="-1" dirty="0" smtClean="0">
                <a:solidFill>
                  <a:srgbClr val="000000"/>
                </a:solidFill>
                <a:uFill>
                  <a:solidFill>
                    <a:srgbClr val="FFFFFF"/>
                  </a:solidFill>
                </a:uFill>
                <a:latin typeface="Arial"/>
                <a:ea typeface="ＭＳ Ｐゴシック"/>
              </a:rPr>
              <a:t> is </a:t>
            </a: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we compare </a:t>
            </a:r>
            <a:r>
              <a:rPr lang="en-GB" sz="2000" b="1" spc="-1" dirty="0" smtClean="0">
                <a:solidFill>
                  <a:srgbClr val="2D2DB9"/>
                </a:solidFill>
                <a:uFill>
                  <a:solidFill>
                    <a:srgbClr val="FFFFFF"/>
                  </a:solidFill>
                </a:uFill>
                <a:latin typeface="Arial"/>
                <a:ea typeface="ＭＳ Ｐゴシック"/>
              </a:rPr>
              <a:t>(2 – n)</a:t>
            </a:r>
            <a:r>
              <a:rPr lang="en-GB" sz="2000" b="1" spc="-1" dirty="0" smtClean="0">
                <a:solidFill>
                  <a:srgbClr val="000000"/>
                </a:solidFill>
                <a:uFill>
                  <a:solidFill>
                    <a:srgbClr val="FFFFFF"/>
                  </a:solidFill>
                </a:uFill>
                <a:latin typeface="Arial"/>
                <a:ea typeface="ＭＳ Ｐゴシック"/>
              </a:rPr>
              <a:t> </a:t>
            </a:r>
            <a:r>
              <a:rPr lang="en-GB" sz="2000" b="1" spc="-1" dirty="0" smtClean="0">
                <a:solidFill>
                  <a:srgbClr val="000000"/>
                </a:solidFill>
                <a:uFill>
                  <a:solidFill>
                    <a:srgbClr val="FFFFFF"/>
                  </a:solidFill>
                </a:uFill>
                <a:ea typeface="ＭＳ Ｐゴシック"/>
              </a:rPr>
              <a:t>at </a:t>
            </a:r>
            <a:r>
              <a:rPr lang="en-GB" sz="2000" b="1" spc="-1" dirty="0">
                <a:solidFill>
                  <a:srgbClr val="2D2DB9"/>
                </a:solidFill>
                <a:uFill>
                  <a:solidFill>
                    <a:srgbClr val="FFFFFF"/>
                  </a:solidFill>
                </a:uFill>
                <a:ea typeface="ＭＳ Ｐゴシック"/>
              </a:rPr>
              <a:t>E = 500 </a:t>
            </a:r>
            <a:r>
              <a:rPr lang="en-GB" sz="2000" b="1" spc="-1" dirty="0" err="1" smtClean="0">
                <a:solidFill>
                  <a:srgbClr val="2D2DB9"/>
                </a:solidFill>
                <a:uFill>
                  <a:solidFill>
                    <a:srgbClr val="FFFFFF"/>
                  </a:solidFill>
                </a:uFill>
                <a:ea typeface="ＭＳ Ｐゴシック"/>
              </a:rPr>
              <a:t>GeV</a:t>
            </a:r>
            <a:r>
              <a:rPr lang="en-GB" sz="2000" b="1" spc="-1" dirty="0" smtClean="0">
                <a:solidFill>
                  <a:srgbClr val="2D2DB9"/>
                </a:solidFill>
                <a:uFill>
                  <a:solidFill>
                    <a:srgbClr val="FFFFFF"/>
                  </a:solidFill>
                </a:uFill>
                <a:ea typeface="ＭＳ Ｐゴシック"/>
              </a:rPr>
              <a:t> </a:t>
            </a:r>
            <a:r>
              <a:rPr lang="en-GB" sz="2000" b="1" spc="-1" dirty="0" smtClean="0">
                <a:solidFill>
                  <a:srgbClr val="000000"/>
                </a:solidFill>
                <a:uFill>
                  <a:solidFill>
                    <a:srgbClr val="FFFFFF"/>
                  </a:solidFill>
                </a:uFill>
                <a:ea typeface="ＭＳ Ｐゴシック"/>
              </a:rPr>
              <a:t>for </a:t>
            </a:r>
            <a:r>
              <a:rPr lang="en-GB" sz="2000" b="1" spc="-1" dirty="0" smtClean="0">
                <a:solidFill>
                  <a:srgbClr val="000000"/>
                </a:solidFill>
                <a:uFill>
                  <a:solidFill>
                    <a:srgbClr val="FFFFFF"/>
                  </a:solidFill>
                </a:uFill>
                <a:latin typeface="Arial"/>
                <a:ea typeface="ＭＳ Ｐゴシック"/>
              </a:rPr>
              <a:t>different models as a function of latitude  </a:t>
            </a:r>
            <a:endParaRPr lang="en-GB" sz="1800" b="0" strike="noStrike" spc="-1" dirty="0">
              <a:solidFill>
                <a:srgbClr val="000000"/>
              </a:solidFill>
              <a:uFill>
                <a:solidFill>
                  <a:srgbClr val="FFFFFF"/>
                </a:solidFill>
              </a:uFill>
              <a:latin typeface="Arial"/>
            </a:endParaRPr>
          </a:p>
        </p:txBody>
      </p:sp>
      <p:pic>
        <p:nvPicPr>
          <p:cNvPr id="12" name="Picture 11" descr="Screen Shot 2018-03-03 at 17.4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4602610"/>
            <a:ext cx="2676320" cy="470384"/>
          </a:xfrm>
          <a:prstGeom prst="rect">
            <a:avLst/>
          </a:prstGeom>
        </p:spPr>
      </p:pic>
      <p:pic>
        <p:nvPicPr>
          <p:cNvPr id="4" name="Picture 3" descr="Screen Shot 2018-03-05 at 09.16.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5098709"/>
            <a:ext cx="3130669" cy="680201"/>
          </a:xfrm>
          <a:prstGeom prst="rect">
            <a:avLst/>
          </a:prstGeom>
        </p:spPr>
      </p:pic>
      <p:pic>
        <p:nvPicPr>
          <p:cNvPr id="5" name="Picture 4" descr="LogParabola_n(500GeV)_l_in_(0,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 y="908720"/>
            <a:ext cx="4609683" cy="3457262"/>
          </a:xfrm>
          <a:prstGeom prst="rect">
            <a:avLst/>
          </a:prstGeom>
        </p:spPr>
      </p:pic>
      <p:pic>
        <p:nvPicPr>
          <p:cNvPr id="6" name="Picture 5" descr="LogParabola_n(500GeV)_l_in_(-10,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51" y="908720"/>
            <a:ext cx="4609683" cy="3457262"/>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pic>
        <p:nvPicPr>
          <p:cNvPr id="8" name="Picture 7" descr="Screen Shot 2018-03-03 at 13.4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
        <p:nvSpPr>
          <p:cNvPr id="7" name="TextBox 6"/>
          <p:cNvSpPr txBox="1"/>
          <p:nvPr/>
        </p:nvSpPr>
        <p:spPr>
          <a:xfrm>
            <a:off x="4343400" y="3194528"/>
            <a:ext cx="4109897" cy="369332"/>
          </a:xfrm>
          <a:prstGeom prst="rect">
            <a:avLst/>
          </a:prstGeom>
          <a:noFill/>
        </p:spPr>
        <p:txBody>
          <a:bodyPr wrap="square" rtlCol="0">
            <a:spAutoFit/>
          </a:bodyPr>
          <a:lstStyle/>
          <a:p>
            <a:r>
              <a:rPr lang="en-US" dirty="0" smtClean="0"/>
              <a:t>Data points from low-energy model</a:t>
            </a:r>
            <a:endParaRPr lang="en-US" dirty="0"/>
          </a:p>
        </p:txBody>
      </p:sp>
      <p:pic>
        <p:nvPicPr>
          <p:cNvPr id="11" name="Picture 10"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908720"/>
            <a:ext cx="3816424" cy="2862317"/>
          </a:xfrm>
          <a:prstGeom prst="rect">
            <a:avLst/>
          </a:prstGeom>
        </p:spPr>
      </p:pic>
      <p:pic>
        <p:nvPicPr>
          <p:cNvPr id="12" name="Picture 11" descr="SED_lowE_source_4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41" y="3861048"/>
            <a:ext cx="3813903" cy="2860427"/>
          </a:xfrm>
          <a:prstGeom prst="rect">
            <a:avLst/>
          </a:prstGeom>
        </p:spPr>
      </p:pic>
      <p:pic>
        <p:nvPicPr>
          <p:cNvPr id="13" name="Picture 12" descr="SED_lowE_source_-4cutof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936" y="3861048"/>
            <a:ext cx="3813903" cy="2860427"/>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22</a:t>
            </a:fld>
            <a:endParaRPr lang="en-US"/>
          </a:p>
        </p:txBody>
      </p:sp>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cooling time for a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electron is ~ 300 </a:t>
            </a:r>
            <a:r>
              <a:rPr lang="en-GB" sz="2000" b="1" spc="-1" dirty="0" err="1" smtClean="0">
                <a:solidFill>
                  <a:schemeClr val="accent2"/>
                </a:solidFill>
                <a:uFill>
                  <a:solidFill>
                    <a:srgbClr val="FFFFFF"/>
                  </a:solidFill>
                </a:uFill>
                <a:latin typeface="Arial"/>
                <a:ea typeface="ＭＳ Ｐゴシック"/>
              </a:rPr>
              <a:t>kyr</a:t>
            </a: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for </a:t>
            </a:r>
            <a:r>
              <a:rPr lang="en-GB" sz="2000" b="1" spc="-1" dirty="0" err="1" smtClean="0">
                <a:solidFill>
                  <a:schemeClr val="accent2"/>
                </a:solidFill>
                <a:uFill>
                  <a:solidFill>
                    <a:srgbClr val="FFFFFF"/>
                  </a:solidFill>
                </a:uFill>
                <a:ea typeface="ＭＳ Ｐゴシック"/>
              </a:rPr>
              <a:t>Δb</a:t>
            </a:r>
            <a:r>
              <a:rPr lang="en-GB" sz="2000" b="1" spc="-1" dirty="0" smtClean="0">
                <a:solidFill>
                  <a:schemeClr val="accent2"/>
                </a:solidFill>
                <a:uFill>
                  <a:solidFill>
                    <a:srgbClr val="FFFFFF"/>
                  </a:solidFill>
                </a:uFill>
                <a:ea typeface="ＭＳ Ｐゴシック"/>
              </a:rPr>
              <a:t> </a:t>
            </a:r>
            <a:r>
              <a:rPr lang="en-GB" sz="2000" b="1" spc="-1" dirty="0">
                <a:solidFill>
                  <a:schemeClr val="accent2"/>
                </a:solidFill>
                <a:uFill>
                  <a:solidFill>
                    <a:srgbClr val="FFFFFF"/>
                  </a:solidFill>
                </a:uFill>
                <a:ea typeface="ＭＳ Ｐゴシック"/>
              </a:rPr>
              <a:t>= </a:t>
            </a:r>
            <a:r>
              <a:rPr lang="en-GB" sz="2000" b="1" spc="-1" dirty="0" smtClean="0">
                <a:solidFill>
                  <a:schemeClr val="accent2"/>
                </a:solidFill>
                <a:uFill>
                  <a:solidFill>
                    <a:srgbClr val="FFFFFF"/>
                  </a:solidFill>
                </a:uFill>
                <a:ea typeface="ＭＳ Ｐゴシック"/>
              </a:rPr>
              <a:t>6</a:t>
            </a:r>
            <a:r>
              <a:rPr lang="en-GB" sz="2000" b="1" spc="-1" baseline="30000" dirty="0" smtClean="0">
                <a:solidFill>
                  <a:schemeClr val="accent2"/>
                </a:solidFill>
                <a:uFill>
                  <a:solidFill>
                    <a:srgbClr val="FFFFFF"/>
                  </a:solidFill>
                </a:uFill>
                <a:ea typeface="ＭＳ Ｐゴシック"/>
              </a:rPr>
              <a:t>o</a:t>
            </a:r>
            <a:r>
              <a:rPr lang="en-GB" sz="2000" b="1" spc="-1" dirty="0" smtClean="0">
                <a:solidFill>
                  <a:schemeClr val="accent2"/>
                </a:solidFill>
                <a:uFill>
                  <a:solidFill>
                    <a:srgbClr val="FFFFFF"/>
                  </a:solidFill>
                </a:uFill>
                <a:ea typeface="ＭＳ Ｐゴシック"/>
              </a:rPr>
              <a:t> ~ </a:t>
            </a:r>
            <a:r>
              <a:rPr lang="en-GB" sz="2000" b="1" spc="-1" dirty="0">
                <a:solidFill>
                  <a:schemeClr val="accent2"/>
                </a:solidFill>
                <a:uFill>
                  <a:solidFill>
                    <a:srgbClr val="FFFFFF"/>
                  </a:solidFill>
                </a:uFill>
                <a:ea typeface="ＭＳ Ｐゴシック"/>
              </a:rPr>
              <a:t>ΔH = </a:t>
            </a:r>
            <a:r>
              <a:rPr lang="en-GB" sz="2000" b="1" spc="-1" dirty="0" smtClean="0">
                <a:solidFill>
                  <a:schemeClr val="accent2"/>
                </a:solidFill>
                <a:uFill>
                  <a:solidFill>
                    <a:srgbClr val="FFFFFF"/>
                  </a:solidFill>
                </a:uFill>
                <a:ea typeface="ＭＳ Ｐゴシック"/>
              </a:rPr>
              <a:t>0.7 </a:t>
            </a:r>
            <a:r>
              <a:rPr lang="en-GB" sz="2000" b="1" spc="-1" dirty="0" err="1">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sym typeface="Wingdings"/>
              </a:rPr>
              <a:t> is ~ 100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endParaRPr lang="en-GB" sz="2000" b="1" spc="-1" dirty="0" smtClean="0">
              <a:solidFill>
                <a:srgbClr val="FF0000"/>
              </a:solidFill>
              <a:uFill>
                <a:solidFill>
                  <a:srgbClr val="FFFFFF"/>
                </a:solidFill>
              </a:uFill>
              <a:ea typeface="ＭＳ Ｐゴシック"/>
              <a:sym typeface="Wingdings"/>
            </a:endParaRPr>
          </a:p>
          <a:p>
            <a:pPr marL="458280" lvl="1">
              <a:buClr>
                <a:srgbClr val="000000"/>
              </a:buClr>
            </a:pPr>
            <a:r>
              <a:rPr lang="en-GB" sz="2000" b="1" spc="-1" dirty="0" smtClean="0">
                <a:solidFill>
                  <a:srgbClr val="FF0000"/>
                </a:solidFill>
                <a:uFill>
                  <a:solidFill>
                    <a:srgbClr val="FFFFFF"/>
                  </a:solidFill>
                </a:uFill>
                <a:ea typeface="ＭＳ Ｐゴシック"/>
                <a:sym typeface="Wingdings"/>
              </a:rPr>
              <a:t>No breaks =&gt; characteristic age of the particles is less than the cooling and escape times ~&lt; 100 </a:t>
            </a:r>
            <a:r>
              <a:rPr lang="en-GB" sz="2000" b="1" spc="-1" dirty="0" err="1" smtClean="0">
                <a:solidFill>
                  <a:srgbClr val="FF0000"/>
                </a:solidFill>
                <a:uFill>
                  <a:solidFill>
                    <a:srgbClr val="FFFFFF"/>
                  </a:solidFill>
                </a:uFill>
                <a:ea typeface="ＭＳ Ｐゴシック"/>
                <a:sym typeface="Wingdings"/>
              </a:rPr>
              <a:t>kyr</a:t>
            </a:r>
            <a:endParaRPr lang="en-GB" sz="2000" b="1" spc="-1" dirty="0" smtClean="0">
              <a:solidFill>
                <a:srgbClr val="FF0000"/>
              </a:solidFill>
              <a:uFill>
                <a:solidFill>
                  <a:srgbClr val="FFFFFF"/>
                </a:solidFill>
              </a:uFill>
              <a:ea typeface="ＭＳ Ｐゴシック"/>
              <a:sym typeface="Wingdings"/>
            </a:endParaRPr>
          </a:p>
          <a:p>
            <a:pPr marL="343080"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rPr>
              <a:t>This is a relatively young population of either electrons and/or protons</a:t>
            </a:r>
            <a:endParaRPr lang="en-GB" sz="2000" b="1" spc="-1" dirty="0">
              <a:solidFill>
                <a:srgbClr val="FF0000"/>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Energy density of </a:t>
            </a:r>
            <a:r>
              <a:rPr lang="en-GB" sz="2000" b="1" spc="-1" dirty="0" smtClean="0">
                <a:solidFill>
                  <a:schemeClr val="accent2"/>
                </a:solidFill>
                <a:uFill>
                  <a:solidFill>
                    <a:srgbClr val="FFFFFF"/>
                  </a:solidFill>
                </a:uFill>
                <a:ea typeface="ＭＳ Ｐゴシック"/>
                <a:sym typeface="Wingdings"/>
              </a:rPr>
              <a:t>electrons (1 </a:t>
            </a:r>
            <a:r>
              <a:rPr lang="en-GB" sz="2000" b="1" spc="-1" dirty="0" err="1" smtClean="0">
                <a:solidFill>
                  <a:schemeClr val="accent2"/>
                </a:solidFill>
                <a:uFill>
                  <a:solidFill>
                    <a:srgbClr val="FFFFFF"/>
                  </a:solidFill>
                </a:uFill>
                <a:ea typeface="ＭＳ Ｐゴシック"/>
                <a:sym typeface="Wingdings"/>
              </a:rPr>
              <a:t>GeV</a:t>
            </a:r>
            <a:r>
              <a:rPr lang="en-GB" sz="2000" b="1" spc="-1" dirty="0" smtClean="0">
                <a:solidFill>
                  <a:schemeClr val="accent2"/>
                </a:solidFill>
                <a:uFill>
                  <a:solidFill>
                    <a:srgbClr val="FFFFFF"/>
                  </a:solidFill>
                </a:uFill>
                <a:ea typeface="ＭＳ Ｐゴシック"/>
                <a:sym typeface="Wingdings"/>
              </a:rPr>
              <a:t> – 1 </a:t>
            </a:r>
            <a:r>
              <a:rPr lang="en-GB" sz="2000" b="1" spc="-1" dirty="0" err="1" smtClean="0">
                <a:solidFill>
                  <a:schemeClr val="accent2"/>
                </a:solidFill>
                <a:uFill>
                  <a:solidFill>
                    <a:srgbClr val="FFFFFF"/>
                  </a:solidFill>
                </a:uFill>
                <a:ea typeface="ＭＳ Ｐゴシック"/>
                <a:sym typeface="Wingdings"/>
              </a:rPr>
              <a:t>TeV</a:t>
            </a:r>
            <a:r>
              <a:rPr lang="en-GB" sz="2000" b="1" spc="-1" dirty="0" smtClean="0">
                <a:solidFill>
                  <a:schemeClr val="accent2"/>
                </a:solidFill>
                <a:uFill>
                  <a:solidFill>
                    <a:srgbClr val="FFFFFF"/>
                  </a:solidFill>
                </a:uFill>
                <a:ea typeface="ＭＳ Ｐゴシック"/>
                <a:sym typeface="Wingdings"/>
              </a:rPr>
              <a:t>): </a:t>
            </a:r>
            <a:r>
              <a:rPr lang="en-GB" sz="2000" b="1" spc="-1" dirty="0">
                <a:solidFill>
                  <a:schemeClr val="accent2"/>
                </a:solidFill>
                <a:uFill>
                  <a:solidFill>
                    <a:srgbClr val="FFFFFF"/>
                  </a:solidFill>
                </a:uFill>
                <a:ea typeface="ＭＳ Ｐゴシック"/>
                <a:sym typeface="Wingdings"/>
              </a:rPr>
              <a:t>5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a:t>
            </a:r>
            <a:r>
              <a:rPr lang="en-GB" sz="2000" b="1" spc="-1" dirty="0" smtClean="0">
                <a:solidFill>
                  <a:schemeClr val="accent2"/>
                </a:solidFill>
                <a:uFill>
                  <a:solidFill>
                    <a:srgbClr val="FFFFFF"/>
                  </a:solidFill>
                </a:uFill>
                <a:ea typeface="ＭＳ Ｐゴシック"/>
                <a:sym typeface="Wingdings"/>
              </a:rPr>
              <a:t>3,</a:t>
            </a:r>
            <a:r>
              <a:rPr lang="en-GB" sz="2000" b="1" spc="-1" dirty="0">
                <a:solidFill>
                  <a:schemeClr val="accent2"/>
                </a:solidFill>
                <a:uFill>
                  <a:solidFill>
                    <a:srgbClr val="FFFFFF"/>
                  </a:solidFill>
                </a:uFill>
                <a:ea typeface="ＭＳ Ｐゴシック"/>
                <a:sym typeface="Wingdings"/>
              </a:rPr>
              <a:t/>
            </a:r>
            <a:br>
              <a:rPr lang="en-GB" sz="2000" b="1" spc="-1" dirty="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a:t>
            </a:r>
            <a:r>
              <a:rPr lang="en-GB" sz="2000" b="1" spc="-1" dirty="0">
                <a:solidFill>
                  <a:schemeClr val="accent2"/>
                </a:solidFill>
                <a:uFill>
                  <a:solidFill>
                    <a:srgbClr val="FFFFFF"/>
                  </a:solidFill>
                </a:uFill>
                <a:ea typeface="ＭＳ Ｐゴシック"/>
                <a:sym typeface="Wingdings"/>
              </a:rPr>
              <a:t>density of protons: </a:t>
            </a:r>
            <a:r>
              <a:rPr lang="en-GB" sz="2000" b="1" spc="-1" dirty="0" smtClean="0">
                <a:solidFill>
                  <a:schemeClr val="accent2"/>
                </a:solidFill>
                <a:uFill>
                  <a:solidFill>
                    <a:srgbClr val="FFFFFF"/>
                  </a:solidFill>
                </a:uFill>
                <a:ea typeface="ＭＳ Ｐゴシック"/>
                <a:sym typeface="Wingdings"/>
              </a:rPr>
              <a:t>380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Total energy in electrons </a:t>
            </a:r>
            <a:r>
              <a:rPr lang="en-GB" sz="2000" b="1" spc="-1" dirty="0" smtClean="0">
                <a:solidFill>
                  <a:schemeClr val="accent2"/>
                </a:solidFill>
                <a:uFill>
                  <a:solidFill>
                    <a:srgbClr val="FFFFFF"/>
                  </a:solidFill>
                </a:uFill>
                <a:ea typeface="ＭＳ Ｐゴシック"/>
                <a:sym typeface="Wingdings"/>
              </a:rPr>
              <a:t>~3e50 </a:t>
            </a:r>
            <a:r>
              <a:rPr lang="en-GB" sz="2000" b="1" spc="-1" dirty="0">
                <a:solidFill>
                  <a:schemeClr val="accent2"/>
                </a:solidFill>
                <a:uFill>
                  <a:solidFill>
                    <a:srgbClr val="FFFFFF"/>
                  </a:solidFill>
                </a:uFill>
                <a:ea typeface="ＭＳ Ｐゴシック"/>
                <a:sym typeface="Wingdings"/>
              </a:rPr>
              <a:t>erg</a:t>
            </a:r>
            <a:endParaRPr lang="en-GB" sz="2000" b="1" spc="-1" dirty="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ea typeface="ＭＳ Ｐゴシック"/>
              <a:sym typeface="Wingdings"/>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4087180" y="1690699"/>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(-6</a:t>
            </a:r>
            <a:r>
              <a:rPr lang="en-GB" sz="2000" b="1" spc="-1" baseline="30000" dirty="0" smtClean="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6</a:t>
            </a:r>
            <a:r>
              <a:rPr lang="en-GB" sz="2000" b="1" spc="-1" baseline="30000" dirty="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6723"/>
            <a:ext cx="3816424" cy="2862317"/>
          </a:xfrm>
          <a:prstGeom prst="rect">
            <a:avLst/>
          </a:prstGeom>
        </p:spPr>
      </p:pic>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23</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23</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316 MeV – 1 </a:t>
            </a:r>
            <a:r>
              <a:rPr lang="en-US" dirty="0" err="1" smtClean="0">
                <a:solidFill>
                  <a:schemeClr val="accent2"/>
                </a:solidFill>
              </a:rPr>
              <a:t>TeV</a:t>
            </a:r>
            <a:r>
              <a:rPr lang="en-US" dirty="0" smtClean="0">
                <a:solidFill>
                  <a:schemeClr val="accent2"/>
                </a:solidFill>
              </a:rPr>
              <a:t> in 21 logarithmic energy bins (6 per decade)</a:t>
            </a:r>
          </a:p>
          <a:p>
            <a:r>
              <a:rPr lang="en-US" dirty="0" smtClean="0">
                <a:solidFill>
                  <a:schemeClr val="accent2"/>
                </a:solidFill>
              </a:rPr>
              <a:t>Zenith angle cut at 100</a:t>
            </a:r>
            <a:r>
              <a:rPr lang="en-US" baseline="30000" dirty="0" smtClean="0">
                <a:solidFill>
                  <a:schemeClr val="accent2"/>
                </a:solidFill>
              </a:rPr>
              <a:t>o</a:t>
            </a:r>
            <a:endParaRPr lang="en-US" dirty="0" smtClean="0">
              <a:solidFill>
                <a:schemeClr val="accent2"/>
              </a:solidFill>
            </a:endParaRP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0.°46)</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template</a:t>
            </a:r>
          </a:p>
          <a:p>
            <a:pPr marL="343080" indent="-342000">
              <a:buClr>
                <a:srgbClr val="000000"/>
              </a:buClr>
              <a:buFont typeface="Symbol"/>
              <a:buChar char=""/>
            </a:pPr>
            <a:r>
              <a:rPr lang="en-US" dirty="0">
                <a:solidFill>
                  <a:srgbClr val="3333CC"/>
                </a:solidFill>
              </a:rPr>
              <a:t>GALPROP + isotropic, bubbles, Loop I, etc. + point-source refitting </a:t>
            </a:r>
            <a:r>
              <a:rPr lang="en-US" dirty="0" smtClean="0">
                <a:solidFill>
                  <a:srgbClr val="3333CC"/>
                </a:solidFill>
              </a:rPr>
              <a:t>model</a:t>
            </a:r>
            <a:r>
              <a:rPr lang="en-GB" spc="-1" dirty="0" smtClean="0">
                <a:solidFill>
                  <a:srgbClr val="3333CC"/>
                </a:solidFill>
                <a:uFill>
                  <a:solidFill>
                    <a:srgbClr val="FFFFFF"/>
                  </a:solidFill>
                </a:uFill>
              </a:rPr>
              <a:t> </a:t>
            </a:r>
            <a:endParaRPr lang="en-GB" spc="-1" dirty="0">
              <a:solidFill>
                <a:srgbClr val="3333CC"/>
              </a:solidFill>
              <a:uFill>
                <a:solidFill>
                  <a:srgbClr val="FFFFFF"/>
                </a:solidFill>
              </a:uFill>
            </a:endParaRP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395536" y="4730012"/>
            <a:ext cx="7991475" cy="2124808"/>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Difference in every 4</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latitude stripe = Average over region </a:t>
            </a:r>
            <a:br>
              <a:rPr lang="en-GB" spc="-1" dirty="0" smtClean="0">
                <a:solidFill>
                  <a:schemeClr val="accent6"/>
                </a:solidFill>
                <a:uFill>
                  <a:solidFill>
                    <a:srgbClr val="FFFFFF"/>
                  </a:solidFill>
                </a:uFill>
                <a:ea typeface="ＭＳ Ｐゴシック"/>
                <a:sym typeface="Wingdings"/>
              </a:rPr>
            </a:br>
            <a:r>
              <a:rPr lang="en-GB" spc="-1" dirty="0" smtClean="0">
                <a:solidFill>
                  <a:schemeClr val="accent6"/>
                </a:solidFill>
                <a:uFill>
                  <a:solidFill>
                    <a:srgbClr val="FFFFFF"/>
                  </a:solidFill>
                </a:uFill>
                <a:ea typeface="ＭＳ Ｐゴシック"/>
                <a:sym typeface="Wingdings"/>
              </a:rPr>
              <a:t>west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east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Grey lines: Latitude stripes |b| &gt; 10</a:t>
            </a:r>
            <a:r>
              <a:rPr lang="en-GB" spc="-1" baseline="30000" dirty="0" smtClean="0">
                <a:solidFill>
                  <a:schemeClr val="accent6"/>
                </a:solidFill>
                <a:uFill>
                  <a:solidFill>
                    <a:srgbClr val="FFFFFF"/>
                  </a:solidFill>
                </a:uFill>
                <a:ea typeface="ＭＳ Ｐゴシック"/>
                <a:sym typeface="Wingdings"/>
              </a:rPr>
              <a:t>o</a:t>
            </a:r>
            <a:endParaRPr lang="en-GB" spc="-1" dirty="0">
              <a:solidFill>
                <a:schemeClr val="accent6"/>
              </a:solidFill>
              <a:uFill>
                <a:solidFill>
                  <a:srgbClr val="FFFFFF"/>
                </a:solidFill>
              </a:uFill>
            </a:endParaRPr>
          </a:p>
          <a:p>
            <a:pPr>
              <a:lnSpc>
                <a:spcPct val="100000"/>
              </a:lnSpc>
            </a:pPr>
            <a:endParaRPr lang="en-GB"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10" name="Picture 9"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568" y="1052736"/>
            <a:ext cx="4903033" cy="3677276"/>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a:t>
            </a:r>
            <a:r>
              <a:rPr lang="en-GB" spc="-1" dirty="0" smtClean="0">
                <a:solidFill>
                  <a:srgbClr val="3333CC"/>
                </a:solidFill>
                <a:uFill>
                  <a:solidFill>
                    <a:srgbClr val="FFFFFF"/>
                  </a:solidFill>
                </a:uFill>
                <a:ea typeface="ＭＳ Ｐゴシック"/>
              </a:rPr>
              <a:t>(316 </a:t>
            </a:r>
            <a:r>
              <a:rPr lang="en-GB" spc="-1" dirty="0">
                <a:solidFill>
                  <a:srgbClr val="3333CC"/>
                </a:solidFill>
                <a:uFill>
                  <a:solidFill>
                    <a:srgbClr val="FFFFFF"/>
                  </a:solidFill>
                </a:uFill>
                <a:ea typeface="ＭＳ Ｐゴシック"/>
              </a:rPr>
              <a:t>MeV – </a:t>
            </a:r>
            <a:r>
              <a:rPr lang="en-GB" spc="-1" dirty="0" smtClean="0">
                <a:solidFill>
                  <a:srgbClr val="3333CC"/>
                </a:solidFill>
                <a:uFill>
                  <a:solidFill>
                    <a:srgbClr val="FFFFFF"/>
                  </a:solidFill>
                </a:uFill>
                <a:ea typeface="ＭＳ Ｐゴシック"/>
              </a:rPr>
              <a:t>1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 Gaussian kernel (this corresponds to containment angle of about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.5)  to account for the difference in PSF between the model and 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6646</TotalTime>
  <Words>1099</Words>
  <Application>Microsoft Macintosh PowerPoint</Application>
  <PresentationFormat>On-screen Show (4:3)</PresentationFormat>
  <Paragraphs>174</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residual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Spectra in the Galactic plane</vt:lpstr>
      <vt:lpstr>Log parabola fit</vt:lpstr>
      <vt:lpstr>IC and Pi0 models</vt:lpstr>
      <vt:lpstr>IC and Pi0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Laura</cp:lastModifiedBy>
  <cp:revision>135</cp:revision>
  <dcterms:created xsi:type="dcterms:W3CDTF">2009-10-20T16:37:35Z</dcterms:created>
  <dcterms:modified xsi:type="dcterms:W3CDTF">2018-03-06T15:03:31Z</dcterms:modified>
</cp:coreProperties>
</file>